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2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x="9144000" cy="5143500" type="screen16x9"/>
  <p:notesSz cx="6858000" cy="9144000"/>
  <p:embeddedFontLst>
    <p:embeddedFont>
      <p:font typeface="EB Garamond" panose="020B0604020202020204" charset="0"/>
      <p:regular r:id="rId25"/>
      <p:bold r:id="rId26"/>
      <p:italic r:id="rId27"/>
      <p:boldItalic r:id="rId28"/>
    </p:embeddedFont>
    <p:embeddedFont>
      <p:font typeface="EB Garamond Medium" panose="020B0604020202020204" charset="0"/>
      <p:regular r:id="rId29"/>
      <p:bold r:id="rId30"/>
      <p:italic r:id="rId31"/>
      <p:boldItalic r:id="rId32"/>
    </p:embeddedFont>
    <p:embeddedFont>
      <p:font typeface="Raleway" panose="020B0604020202020204" charset="0"/>
      <p:regular r:id="rId33"/>
      <p:bold r:id="rId34"/>
      <p:italic r:id="rId35"/>
      <p:boldItalic r:id="rId36"/>
    </p:embeddedFont>
    <p:embeddedFont>
      <p:font typeface="Source Sans Pro" panose="020B0503030403020204"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4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17.xml"/><Relationship Id="rId34" Type="http://schemas.openxmlformats.org/officeDocument/2006/relationships/font" Target="fonts/font10.fntdata"/><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static1.squarespace.com/static/61fef737004f564915c6b3cd/t/63125934f5d34438ec2cb346/1662146892553/Orange+Shirt+Day+Toolkit.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static1.squarespace.com/static/61fef737004f564915c6b3cd/t/63125934f5d34438ec2cb346/1662146892553/Orange+Shirt+Day+Toolkit.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static1.squarespace.com/static/61fef737004f564915c6b3cd/t/63125934f5d34438ec2cb346/1662146892553/Orange+Shirt+Day+Toolkit.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b="1"/>
              <a:t>Lesson mentions different kinds of abuse on slide 5</a:t>
            </a:r>
            <a:endParaRPr sz="1700" b="1"/>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5cd0563ea5_0_1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5cd0563ea5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57b1f1895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57b1f1895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Feather coloring page and other coloring pages: </a:t>
            </a:r>
            <a:r>
              <a:rPr lang="en" u="sng">
                <a:solidFill>
                  <a:schemeClr val="hlink"/>
                </a:solidFill>
                <a:hlinkClick r:id="rId3"/>
              </a:rPr>
              <a:t>Orange Shirt Day Toolkit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57a6cee6ae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57a6cee6ae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57a6cee6ae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57a6cee6ae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1"/>
              </a:buClr>
              <a:buSzPts val="1100"/>
              <a:buFont typeface="Arial"/>
              <a:buNone/>
            </a:pPr>
            <a:r>
              <a:rPr lang="en" sz="1500">
                <a:solidFill>
                  <a:srgbClr val="7F7F7F"/>
                </a:solidFill>
                <a:latin typeface="Source Sans Pro"/>
                <a:ea typeface="Source Sans Pro"/>
                <a:cs typeface="Source Sans Pro"/>
                <a:sym typeface="Source Sans Pro"/>
              </a:rPr>
              <a:t>After students have had the chance to share their thoughts, use the before &amp; after lesson to further explore the impact of boarding schools through visual imagery.</a:t>
            </a:r>
            <a:endParaRPr sz="15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57a6cee6ae_0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57a6cee6ae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endParaRPr sz="15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57a6cee6ae_0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157a6cee6ae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endParaRPr sz="15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57a6cee6ae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57a6cee6ae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endParaRPr sz="15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57a6cee6ae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157a6cee6ae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Feather coloring page and other coloring pages: </a:t>
            </a:r>
            <a:r>
              <a:rPr lang="en" u="sng">
                <a:solidFill>
                  <a:schemeClr val="hlink"/>
                </a:solidFill>
                <a:hlinkClick r:id="rId3"/>
              </a:rPr>
              <a:t>Orange Shirt Day Toolkit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57a6cee6ae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157a6cee6ae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5cd0563ea5_0_1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15cd0563ea5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5cd0563ea5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5cd0563ea5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57a6cee6a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157a6cee6a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Orange Shirt Day Toolkit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57a6cee6ae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157a6cee6ae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57a6cee6ae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157a6cee6ae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57a6cee6ae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57a6cee6ae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57a6cee6ae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57a6cee6ae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Watch the Molly of Denali clip and then have the students reflect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57a6cee6ae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157a6cee6ae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57a6cee6ae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57a6cee6ae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0" y="2231550"/>
            <a:ext cx="9177900" cy="2911800"/>
          </a:xfrm>
          <a:prstGeom prst="rec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485875" y="264475"/>
            <a:ext cx="8183700" cy="14736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2" name="Google Shape;12;p2"/>
          <p:cNvSpPr txBox="1">
            <a:spLocks noGrp="1"/>
          </p:cNvSpPr>
          <p:nvPr>
            <p:ph type="subTitle" idx="1"/>
          </p:nvPr>
        </p:nvSpPr>
        <p:spPr>
          <a:xfrm>
            <a:off x="485875" y="1738075"/>
            <a:ext cx="8183700" cy="861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p:nvPr/>
        </p:nvSpPr>
        <p:spPr>
          <a:xfrm>
            <a:off x="78850" y="2651100"/>
            <a:ext cx="8984400" cy="2381700"/>
          </a:xfrm>
          <a:prstGeom prst="rec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11"/>
          <p:cNvSpPr txBox="1">
            <a:spLocks noGrp="1"/>
          </p:cNvSpPr>
          <p:nvPr>
            <p:ph type="title" hasCustomPrompt="1"/>
          </p:nvPr>
        </p:nvSpPr>
        <p:spPr>
          <a:xfrm>
            <a:off x="311700" y="743001"/>
            <a:ext cx="8520600" cy="200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47" name="Google Shape;47;p11"/>
          <p:cNvSpPr txBox="1">
            <a:spLocks noGrp="1"/>
          </p:cNvSpPr>
          <p:nvPr>
            <p:ph type="body" idx="1"/>
          </p:nvPr>
        </p:nvSpPr>
        <p:spPr>
          <a:xfrm>
            <a:off x="311700" y="2845182"/>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48" name="Google Shape;48;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p:nvPr/>
        </p:nvSpPr>
        <p:spPr>
          <a:xfrm>
            <a:off x="-31825" y="3806825"/>
            <a:ext cx="9175800" cy="1336800"/>
          </a:xfrm>
          <a:prstGeom prst="rec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txBox="1">
            <a:spLocks noGrp="1"/>
          </p:cNvSpPr>
          <p:nvPr>
            <p:ph type="title"/>
          </p:nvPr>
        </p:nvSpPr>
        <p:spPr>
          <a:xfrm>
            <a:off x="485875" y="1714500"/>
            <a:ext cx="8183700" cy="785700"/>
          </a:xfrm>
          <a:prstGeom prst="rect">
            <a:avLst/>
          </a:prstGeom>
        </p:spPr>
        <p:txBody>
          <a:bodyPr spcFirstLastPara="1" wrap="square" lIns="91425" tIns="91425" rIns="91425" bIns="91425" anchor="b"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7" name="Google Shape;27;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FF9900"/>
        </a:solidFill>
        <a:effectLst/>
      </p:bgPr>
    </p:bg>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4" name="Google Shape;34;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636800" y="80700"/>
            <a:ext cx="4426500" cy="4982100"/>
          </a:xfrm>
          <a:prstGeom prst="rec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181700"/>
            <a:ext cx="4045200" cy="1533600"/>
          </a:xfrm>
          <a:prstGeom prst="rect">
            <a:avLst/>
          </a:prstGeom>
        </p:spPr>
        <p:txBody>
          <a:bodyPr spcFirstLastPara="1" wrap="square" lIns="91425" tIns="91425" rIns="91425" bIns="91425" anchor="b"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8" name="Google Shape;38;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1550" y="5218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0" name="Google Shape;40;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100"/>
              <a:buNone/>
              <a:defRPr sz="2100"/>
            </a:lvl1pPr>
          </a:lstStyle>
          <a:p>
            <a:endParaRPr/>
          </a:p>
        </p:txBody>
      </p:sp>
      <p:sp>
        <p:nvSpPr>
          <p:cNvPr id="43" name="Google Shape;43;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l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marL="914400" lvl="1"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marL="1371600" lvl="2"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marL="1828800" lvl="3"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marL="2286000" lvl="4"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marL="2743200" lvl="5"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marL="3200400" lvl="6"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marL="3657600" lvl="7"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marL="4114800" lvl="8"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orangeshirtday.org/phyllis-story.html"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6.jp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opb.pbslearningmedia.org/resource/mod19-soc-grandpasdrum/grandpas-drum-molly-of-denali/?student=true"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hyperlink" Target="https://opb.pbslearningmedia.org/resource/mod19-soc-grandpasdrum/grandpas-drum-molly-of-denali/?student=true"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hyperlink" Target="https://opb.pbslearningmedia.org/resource/mod19-soc-grandpasdrum/grandpas-drum-molly-of-denali/?student=true"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hyperlink" Target="https://opb.pbslearningmedia.org/resource/mod19-soc-grandpasdrum/grandpas-drum-molly-of-denali/?student=true"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hyperlink" Target="https://opb.pbslearningmedia.org/resource/mod19-soc-grandpasdrum/grandpas-drum-molly-of-denali/?student=true"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mbteach.org/pdfs/pd/osd/2018/MTS_OSDStories_I_Lost_My_Talk_ENG_2018.pdf"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opb.pbslearningmedia.org/resource/mod19-soc-grandpasdrum/grandpas-drum-molly-of-denali/?student=true"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hyperlink" Target="https://opb.pbslearningmedia.org/resource/mod19-soc-grandpasdrum/grandpas-drum-molly-of-denali/?student=true"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hyperlink" Target="https://opb.pbslearningmedia.org/resource/mod19-soc-grandpasdrum/grandpas-drum-molly-of-denali/?student=true"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13"/>
          <p:cNvSpPr txBox="1">
            <a:spLocks noGrp="1"/>
          </p:cNvSpPr>
          <p:nvPr>
            <p:ph type="ctrTitle"/>
          </p:nvPr>
        </p:nvSpPr>
        <p:spPr>
          <a:xfrm>
            <a:off x="1245150" y="387625"/>
            <a:ext cx="6653700" cy="147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500">
                <a:latin typeface="EB Garamond"/>
                <a:ea typeface="EB Garamond"/>
                <a:cs typeface="EB Garamond"/>
                <a:sym typeface="EB Garamond"/>
              </a:rPr>
              <a:t>National Day for Truth and Reconciliation</a:t>
            </a:r>
            <a:endParaRPr sz="3500">
              <a:latin typeface="EB Garamond"/>
              <a:ea typeface="EB Garamond"/>
              <a:cs typeface="EB Garamond"/>
              <a:sym typeface="EB Garamond"/>
            </a:endParaRPr>
          </a:p>
          <a:p>
            <a:pPr marL="0" lvl="0" indent="0" algn="ctr" rtl="0">
              <a:spcBef>
                <a:spcPts val="0"/>
              </a:spcBef>
              <a:spcAft>
                <a:spcPts val="0"/>
              </a:spcAft>
              <a:buNone/>
            </a:pPr>
            <a:r>
              <a:rPr lang="en" sz="3500">
                <a:latin typeface="EB Garamond"/>
                <a:ea typeface="EB Garamond"/>
                <a:cs typeface="EB Garamond"/>
                <a:sym typeface="EB Garamond"/>
              </a:rPr>
              <a:t>Orange Shirt Day</a:t>
            </a:r>
            <a:endParaRPr sz="3500">
              <a:latin typeface="EB Garamond"/>
              <a:ea typeface="EB Garamond"/>
              <a:cs typeface="EB Garamond"/>
              <a:sym typeface="EB Garamond"/>
            </a:endParaRPr>
          </a:p>
        </p:txBody>
      </p:sp>
      <p:sp>
        <p:nvSpPr>
          <p:cNvPr id="56" name="Google Shape;56;p13"/>
          <p:cNvSpPr txBox="1">
            <a:spLocks noGrp="1"/>
          </p:cNvSpPr>
          <p:nvPr>
            <p:ph type="subTitle" idx="1"/>
          </p:nvPr>
        </p:nvSpPr>
        <p:spPr>
          <a:xfrm>
            <a:off x="3100725" y="1710750"/>
            <a:ext cx="3337500" cy="861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latin typeface="EB Garamond Medium"/>
                <a:ea typeface="EB Garamond Medium"/>
                <a:cs typeface="EB Garamond Medium"/>
                <a:sym typeface="EB Garamond Medium"/>
              </a:rPr>
              <a:t>September 30th, 2022</a:t>
            </a:r>
            <a:endParaRPr>
              <a:latin typeface="EB Garamond Medium"/>
              <a:ea typeface="EB Garamond Medium"/>
              <a:cs typeface="EB Garamond Medium"/>
              <a:sym typeface="EB Garamond Medium"/>
            </a:endParaRPr>
          </a:p>
        </p:txBody>
      </p:sp>
      <p:sp>
        <p:nvSpPr>
          <p:cNvPr id="59" name="Google Shape;59;p13"/>
          <p:cNvSpPr txBox="1"/>
          <p:nvPr/>
        </p:nvSpPr>
        <p:spPr>
          <a:xfrm>
            <a:off x="115600" y="4171314"/>
            <a:ext cx="2760600" cy="104641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Source Sans Pro" panose="020B0503030403020204" pitchFamily="34" charset="0"/>
                <a:ea typeface="Source Sans Pro" panose="020B0503030403020204" pitchFamily="34" charset="0"/>
                <a:cs typeface="Source Sans Pro"/>
                <a:sym typeface="Source Sans Pro"/>
              </a:rPr>
              <a:t>Lesson adapted from: </a:t>
            </a:r>
            <a:r>
              <a:rPr lang="en" u="sng" dirty="0">
                <a:solidFill>
                  <a:srgbClr val="2200CC"/>
                </a:solidFill>
                <a:latin typeface="Source Sans Pro" panose="020B0503030403020204" pitchFamily="34" charset="0"/>
                <a:ea typeface="Source Sans Pro" panose="020B0503030403020204" pitchFamily="34" charset="0"/>
              </a:rPr>
              <a:t>Orange Shirt Day Toolkit</a:t>
            </a:r>
            <a:r>
              <a:rPr lang="en" dirty="0">
                <a:solidFill>
                  <a:srgbClr val="2200CC"/>
                </a:solidFill>
                <a:latin typeface="Source Sans Pro" panose="020B0503030403020204" pitchFamily="34" charset="0"/>
                <a:ea typeface="Source Sans Pro" panose="020B0503030403020204" pitchFamily="34" charset="0"/>
              </a:rPr>
              <a:t>, </a:t>
            </a:r>
            <a:r>
              <a:rPr lang="en-US" dirty="0">
                <a:solidFill>
                  <a:schemeClr val="bg2"/>
                </a:solidFill>
                <a:latin typeface="Source Sans Pro" panose="020B0503030403020204" pitchFamily="34" charset="0"/>
                <a:ea typeface="Source Sans Pro" panose="020B0503030403020204" pitchFamily="34" charset="0"/>
              </a:rPr>
              <a:t>Gillian </a:t>
            </a:r>
            <a:r>
              <a:rPr lang="en-US" dirty="0" err="1">
                <a:solidFill>
                  <a:schemeClr val="bg2"/>
                </a:solidFill>
                <a:latin typeface="Source Sans Pro" panose="020B0503030403020204" pitchFamily="34" charset="0"/>
                <a:ea typeface="Source Sans Pro" panose="020B0503030403020204" pitchFamily="34" charset="0"/>
              </a:rPr>
              <a:t>Murr</a:t>
            </a:r>
            <a:r>
              <a:rPr lang="en-US" dirty="0">
                <a:solidFill>
                  <a:schemeClr val="bg2"/>
                </a:solidFill>
                <a:latin typeface="Source Sans Pro" panose="020B0503030403020204" pitchFamily="34" charset="0"/>
                <a:ea typeface="Source Sans Pro" panose="020B0503030403020204" pitchFamily="34" charset="0"/>
              </a:rPr>
              <a:t> and </a:t>
            </a:r>
            <a:r>
              <a:rPr lang="en-US" dirty="0" err="1">
                <a:solidFill>
                  <a:schemeClr val="bg2"/>
                </a:solidFill>
                <a:latin typeface="Source Sans Pro" panose="020B0503030403020204" pitchFamily="34" charset="0"/>
                <a:ea typeface="Source Sans Pro" panose="020B0503030403020204" pitchFamily="34" charset="0"/>
              </a:rPr>
              <a:t>Jeidah</a:t>
            </a:r>
            <a:r>
              <a:rPr lang="en-US" dirty="0">
                <a:solidFill>
                  <a:schemeClr val="bg2"/>
                </a:solidFill>
                <a:latin typeface="Source Sans Pro" panose="020B0503030403020204" pitchFamily="34" charset="0"/>
                <a:ea typeface="Source Sans Pro" panose="020B0503030403020204" pitchFamily="34" charset="0"/>
              </a:rPr>
              <a:t> </a:t>
            </a:r>
            <a:r>
              <a:rPr lang="en-US" dirty="0" err="1">
                <a:solidFill>
                  <a:schemeClr val="bg2"/>
                </a:solidFill>
                <a:latin typeface="Source Sans Pro" panose="020B0503030403020204" pitchFamily="34" charset="0"/>
                <a:ea typeface="Source Sans Pro" panose="020B0503030403020204" pitchFamily="34" charset="0"/>
              </a:rPr>
              <a:t>DeZurney</a:t>
            </a:r>
            <a:endParaRPr dirty="0">
              <a:solidFill>
                <a:schemeClr val="dk2"/>
              </a:solidFill>
              <a:latin typeface="Source Sans Pro" panose="020B0503030403020204" pitchFamily="34" charset="0"/>
              <a:ea typeface="Source Sans Pro" panose="020B0503030403020204" pitchFamily="34" charset="0"/>
            </a:endParaRPr>
          </a:p>
          <a:p>
            <a:pPr marL="0" lvl="0" indent="0" algn="l" rtl="0">
              <a:spcBef>
                <a:spcPts val="0"/>
              </a:spcBef>
              <a:spcAft>
                <a:spcPts val="0"/>
              </a:spcAft>
              <a:buNone/>
            </a:pPr>
            <a:endParaRPr dirty="0">
              <a:latin typeface="Source Sans Pro"/>
              <a:ea typeface="Source Sans Pro"/>
              <a:cs typeface="Source Sans Pro"/>
              <a:sym typeface="Source Sans Pro"/>
            </a:endParaRPr>
          </a:p>
        </p:txBody>
      </p:sp>
      <p:pic>
        <p:nvPicPr>
          <p:cNvPr id="60" name="Google Shape;60;p13"/>
          <p:cNvPicPr preferRelativeResize="0"/>
          <p:nvPr/>
        </p:nvPicPr>
        <p:blipFill>
          <a:blip r:embed="rId3">
            <a:alphaModFix/>
          </a:blip>
          <a:stretch>
            <a:fillRect/>
          </a:stretch>
        </p:blipFill>
        <p:spPr>
          <a:xfrm>
            <a:off x="3017788" y="2571750"/>
            <a:ext cx="3108422" cy="16513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2"/>
          <p:cNvSpPr txBox="1">
            <a:spLocks noGrp="1"/>
          </p:cNvSpPr>
          <p:nvPr>
            <p:ph type="title"/>
          </p:nvPr>
        </p:nvSpPr>
        <p:spPr>
          <a:xfrm>
            <a:off x="0" y="34825"/>
            <a:ext cx="40449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Why Orange Shirts?</a:t>
            </a:r>
            <a:endParaRPr/>
          </a:p>
        </p:txBody>
      </p:sp>
      <p:sp>
        <p:nvSpPr>
          <p:cNvPr id="118" name="Google Shape;118;p22"/>
          <p:cNvSpPr txBox="1"/>
          <p:nvPr/>
        </p:nvSpPr>
        <p:spPr>
          <a:xfrm>
            <a:off x="-411550" y="572775"/>
            <a:ext cx="5289900" cy="2124000"/>
          </a:xfrm>
          <a:prstGeom prst="rect">
            <a:avLst/>
          </a:prstGeom>
          <a:noFill/>
          <a:ln>
            <a:noFill/>
          </a:ln>
        </p:spPr>
        <p:txBody>
          <a:bodyPr spcFirstLastPara="1" wrap="square" lIns="91425" tIns="91425" rIns="91425" bIns="91425" anchor="t" anchorCtr="0">
            <a:spAutoFit/>
          </a:bodyPr>
          <a:lstStyle/>
          <a:p>
            <a:pPr marL="457200" marR="647700" lvl="0" indent="0" algn="l" rtl="0">
              <a:spcBef>
                <a:spcPts val="0"/>
              </a:spcBef>
              <a:spcAft>
                <a:spcPts val="0"/>
              </a:spcAft>
              <a:buNone/>
            </a:pPr>
            <a:r>
              <a:rPr lang="en">
                <a:solidFill>
                  <a:srgbClr val="212121"/>
                </a:solidFill>
                <a:latin typeface="EB Garamond Medium"/>
                <a:ea typeface="EB Garamond Medium"/>
                <a:cs typeface="EB Garamond Medium"/>
                <a:sym typeface="EB Garamond Medium"/>
              </a:rPr>
              <a:t>Orange Shirt Day references a real orange shirt taken from a residential school survivor.</a:t>
            </a:r>
            <a:endParaRPr>
              <a:solidFill>
                <a:srgbClr val="212121"/>
              </a:solidFill>
              <a:latin typeface="EB Garamond Medium"/>
              <a:ea typeface="EB Garamond Medium"/>
              <a:cs typeface="EB Garamond Medium"/>
              <a:sym typeface="EB Garamond Medium"/>
            </a:endParaRPr>
          </a:p>
          <a:p>
            <a:pPr marL="457200" marR="647700" lvl="0" indent="0" algn="l" rtl="0">
              <a:spcBef>
                <a:spcPts val="0"/>
              </a:spcBef>
              <a:spcAft>
                <a:spcPts val="0"/>
              </a:spcAft>
              <a:buNone/>
            </a:pPr>
            <a:r>
              <a:rPr lang="en">
                <a:solidFill>
                  <a:srgbClr val="212121"/>
                </a:solidFill>
                <a:latin typeface="EB Garamond Medium"/>
                <a:ea typeface="EB Garamond Medium"/>
                <a:cs typeface="EB Garamond Medium"/>
                <a:sym typeface="EB Garamond Medium"/>
              </a:rPr>
              <a:t>Now an adult, </a:t>
            </a:r>
            <a:r>
              <a:rPr lang="en" u="sng">
                <a:solidFill>
                  <a:srgbClr val="0055B7"/>
                </a:solidFill>
                <a:latin typeface="EB Garamond Medium"/>
                <a:ea typeface="EB Garamond Medium"/>
                <a:cs typeface="EB Garamond Medium"/>
                <a:sym typeface="EB Garamond Medium"/>
                <a:hlinkClick r:id="rId3">
                  <a:extLst>
                    <a:ext uri="{A12FA001-AC4F-418D-AE19-62706E023703}">
                      <ahyp:hlinkClr xmlns:ahyp="http://schemas.microsoft.com/office/drawing/2018/hyperlinkcolor" val="tx"/>
                    </a:ext>
                  </a:extLst>
                </a:hlinkClick>
              </a:rPr>
              <a:t>Phyllis Webstad</a:t>
            </a:r>
            <a:r>
              <a:rPr lang="en">
                <a:solidFill>
                  <a:srgbClr val="0055B7"/>
                </a:solidFill>
                <a:uFill>
                  <a:noFill/>
                </a:uFill>
                <a:latin typeface="EB Garamond Medium"/>
                <a:ea typeface="EB Garamond Medium"/>
                <a:cs typeface="EB Garamond Medium"/>
                <a:sym typeface="EB Garamond Medium"/>
                <a:hlinkClick r:id="rId3">
                  <a:extLst>
                    <a:ext uri="{A12FA001-AC4F-418D-AE19-62706E023703}">
                      <ahyp:hlinkClr xmlns:ahyp="http://schemas.microsoft.com/office/drawing/2018/hyperlinkcolor" val="tx"/>
                    </a:ext>
                  </a:extLst>
                </a:hlinkClick>
              </a:rPr>
              <a:t> </a:t>
            </a:r>
            <a:r>
              <a:rPr lang="en">
                <a:solidFill>
                  <a:schemeClr val="dk2"/>
                </a:solidFill>
                <a:uFill>
                  <a:noFill/>
                </a:uFill>
                <a:latin typeface="EB Garamond Medium"/>
                <a:ea typeface="EB Garamond Medium"/>
                <a:cs typeface="EB Garamond Medium"/>
                <a:sym typeface="EB Garamond Medium"/>
                <a:hlinkClick r:id="rId3">
                  <a:extLst>
                    <a:ext uri="{A12FA001-AC4F-418D-AE19-62706E023703}">
                      <ahyp:hlinkClr xmlns:ahyp="http://schemas.microsoft.com/office/drawing/2018/hyperlinkcolor" val="tx"/>
                    </a:ext>
                  </a:extLst>
                </a:hlinkClick>
              </a:rPr>
              <a:t>still remembers the new orange shirt that her grandmother bought for her when she was six years old</a:t>
            </a:r>
            <a:r>
              <a:rPr lang="en">
                <a:solidFill>
                  <a:srgbClr val="212121"/>
                </a:solidFill>
                <a:latin typeface="EB Garamond Medium"/>
                <a:ea typeface="EB Garamond Medium"/>
                <a:cs typeface="EB Garamond Medium"/>
                <a:sym typeface="EB Garamond Medium"/>
              </a:rPr>
              <a:t>. She wore it proudly on her first day at a church-run residential school in Williams Lake, B.C. But then school authorities stripped her of her clothes, cut her hair and took her shirt away. She never got it back.</a:t>
            </a:r>
            <a:endParaRPr>
              <a:solidFill>
                <a:srgbClr val="212121"/>
              </a:solidFill>
              <a:latin typeface="EB Garamond Medium"/>
              <a:ea typeface="EB Garamond Medium"/>
              <a:cs typeface="EB Garamond Medium"/>
              <a:sym typeface="EB Garamond Medium"/>
            </a:endParaRPr>
          </a:p>
        </p:txBody>
      </p:sp>
      <p:sp>
        <p:nvSpPr>
          <p:cNvPr id="119" name="Google Shape;119;p22"/>
          <p:cNvSpPr txBox="1"/>
          <p:nvPr/>
        </p:nvSpPr>
        <p:spPr>
          <a:xfrm>
            <a:off x="2815825" y="2892700"/>
            <a:ext cx="6452100" cy="2124000"/>
          </a:xfrm>
          <a:prstGeom prst="rect">
            <a:avLst/>
          </a:prstGeom>
          <a:noFill/>
          <a:ln>
            <a:noFill/>
          </a:ln>
        </p:spPr>
        <p:txBody>
          <a:bodyPr spcFirstLastPara="1" wrap="square" lIns="91425" tIns="91425" rIns="91425" bIns="91425" anchor="t" anchorCtr="0">
            <a:spAutoFit/>
          </a:bodyPr>
          <a:lstStyle/>
          <a:p>
            <a:pPr marL="457200" marR="647700" lvl="0" indent="0" algn="l" rtl="0">
              <a:spcBef>
                <a:spcPts val="0"/>
              </a:spcBef>
              <a:spcAft>
                <a:spcPts val="0"/>
              </a:spcAft>
              <a:buNone/>
            </a:pPr>
            <a:r>
              <a:rPr lang="en" sz="1800">
                <a:solidFill>
                  <a:srgbClr val="212121"/>
                </a:solidFill>
                <a:latin typeface="EB Garamond Medium"/>
                <a:ea typeface="EB Garamond Medium"/>
                <a:cs typeface="EB Garamond Medium"/>
                <a:sym typeface="EB Garamond Medium"/>
              </a:rPr>
              <a:t>“The colour orange has always reminded me of how my feelings didn’t matter, how no one cared,” she writes. “I went to a treatment centre for healing when I was 27 and have been on this healing journey since then. I finally get it, that the feeling of worthlessness and insignificance, ingrained in me from my first day at the mission, affected the way I lived my life for many years.” </a:t>
            </a:r>
            <a:r>
              <a:rPr lang="en" sz="800">
                <a:solidFill>
                  <a:srgbClr val="212121"/>
                </a:solidFill>
                <a:latin typeface="EB Garamond Medium"/>
                <a:ea typeface="EB Garamond Medium"/>
                <a:cs typeface="EB Garamond Medium"/>
                <a:sym typeface="EB Garamond Medium"/>
              </a:rPr>
              <a:t>- Phyllis Webstad (Beyond UBC)</a:t>
            </a:r>
            <a:endParaRPr sz="800">
              <a:solidFill>
                <a:srgbClr val="212121"/>
              </a:solidFill>
              <a:latin typeface="EB Garamond Medium"/>
              <a:ea typeface="EB Garamond Medium"/>
              <a:cs typeface="EB Garamond Medium"/>
              <a:sym typeface="EB Garamond Medium"/>
            </a:endParaRPr>
          </a:p>
        </p:txBody>
      </p:sp>
      <p:pic>
        <p:nvPicPr>
          <p:cNvPr id="120" name="Google Shape;120;p22"/>
          <p:cNvPicPr preferRelativeResize="0"/>
          <p:nvPr/>
        </p:nvPicPr>
        <p:blipFill>
          <a:blip r:embed="rId4">
            <a:alphaModFix/>
          </a:blip>
          <a:stretch>
            <a:fillRect/>
          </a:stretch>
        </p:blipFill>
        <p:spPr>
          <a:xfrm>
            <a:off x="769317" y="2676996"/>
            <a:ext cx="1762532" cy="2339700"/>
          </a:xfrm>
          <a:prstGeom prst="rect">
            <a:avLst/>
          </a:prstGeom>
          <a:noFill/>
          <a:ln>
            <a:noFill/>
          </a:ln>
        </p:spPr>
      </p:pic>
      <p:pic>
        <p:nvPicPr>
          <p:cNvPr id="121" name="Google Shape;121;p22"/>
          <p:cNvPicPr preferRelativeResize="0"/>
          <p:nvPr/>
        </p:nvPicPr>
        <p:blipFill rotWithShape="1">
          <a:blip r:embed="rId5">
            <a:alphaModFix/>
          </a:blip>
          <a:srcRect l="18400" r="14373"/>
          <a:stretch/>
        </p:blipFill>
        <p:spPr>
          <a:xfrm>
            <a:off x="4685500" y="81386"/>
            <a:ext cx="3108726" cy="259561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23"/>
          <p:cNvPicPr preferRelativeResize="0"/>
          <p:nvPr/>
        </p:nvPicPr>
        <p:blipFill>
          <a:blip r:embed="rId3">
            <a:alphaModFix/>
          </a:blip>
          <a:stretch>
            <a:fillRect/>
          </a:stretch>
        </p:blipFill>
        <p:spPr>
          <a:xfrm>
            <a:off x="5974915" y="888800"/>
            <a:ext cx="3094475" cy="4118150"/>
          </a:xfrm>
          <a:prstGeom prst="rect">
            <a:avLst/>
          </a:prstGeom>
          <a:noFill/>
          <a:ln>
            <a:noFill/>
          </a:ln>
        </p:spPr>
      </p:pic>
      <p:sp>
        <p:nvSpPr>
          <p:cNvPr id="127" name="Google Shape;127;p23"/>
          <p:cNvSpPr txBox="1">
            <a:spLocks noGrp="1"/>
          </p:cNvSpPr>
          <p:nvPr>
            <p:ph type="title"/>
          </p:nvPr>
        </p:nvSpPr>
        <p:spPr>
          <a:xfrm>
            <a:off x="118363" y="68900"/>
            <a:ext cx="8520600" cy="6234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a:t>Action What can I do ?</a:t>
            </a:r>
            <a:endParaRPr/>
          </a:p>
        </p:txBody>
      </p:sp>
      <p:sp>
        <p:nvSpPr>
          <p:cNvPr id="128" name="Google Shape;128;p23"/>
          <p:cNvSpPr txBox="1"/>
          <p:nvPr/>
        </p:nvSpPr>
        <p:spPr>
          <a:xfrm>
            <a:off x="167950" y="2823675"/>
            <a:ext cx="3000000" cy="1931268"/>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US" sz="1800" dirty="0">
                <a:solidFill>
                  <a:schemeClr val="lt2"/>
                </a:solidFill>
                <a:latin typeface="Source Sans Pro"/>
                <a:ea typeface="Source Sans Pro"/>
                <a:cs typeface="Source Sans Pro"/>
                <a:sym typeface="Source Sans Pro"/>
              </a:rPr>
              <a:t>Print out the Orange Shirt Day coloring page. Have students brain storm ways that they matter to fill in the sentence frame.</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Older</a:t>
            </a:r>
            <a:r>
              <a:rPr lang="en" u="sng">
                <a:solidFill>
                  <a:schemeClr val="hlink"/>
                </a:solidFill>
                <a:hlinkClick r:id="rId3"/>
              </a:rPr>
              <a:t> Students-Grandpa’s Drum, Molly of Denali </a:t>
            </a:r>
            <a:endParaRPr/>
          </a:p>
        </p:txBody>
      </p:sp>
      <p:sp>
        <p:nvSpPr>
          <p:cNvPr id="135" name="Google Shape;135;p24"/>
          <p:cNvSpPr txBox="1">
            <a:spLocks noGrp="1"/>
          </p:cNvSpPr>
          <p:nvPr>
            <p:ph type="body" idx="1"/>
          </p:nvPr>
        </p:nvSpPr>
        <p:spPr>
          <a:xfrm>
            <a:off x="2760600" y="964400"/>
            <a:ext cx="6071700" cy="34164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en" sz="10000" b="1"/>
              <a:t>Vocab</a:t>
            </a:r>
            <a:endParaRPr sz="10000" b="1"/>
          </a:p>
          <a:p>
            <a:pPr marL="0" lvl="0" indent="0" algn="l" rtl="0">
              <a:spcBef>
                <a:spcPts val="1200"/>
              </a:spcBef>
              <a:spcAft>
                <a:spcPts val="0"/>
              </a:spcAft>
              <a:buNone/>
            </a:pPr>
            <a:r>
              <a:rPr lang="en" sz="6400" b="1"/>
              <a:t>Cultural assimilation:</a:t>
            </a:r>
            <a:r>
              <a:rPr lang="en" sz="6400"/>
              <a:t> The process through which an individual or community takes on the values, beliefs, and behaviors of another group. Assimilation can be voluntary or forced.</a:t>
            </a:r>
            <a:endParaRPr sz="6400"/>
          </a:p>
          <a:p>
            <a:pPr marL="0" lvl="0" indent="0" algn="l" rtl="0">
              <a:spcBef>
                <a:spcPts val="1200"/>
              </a:spcBef>
              <a:spcAft>
                <a:spcPts val="0"/>
              </a:spcAft>
              <a:buNone/>
            </a:pPr>
            <a:endParaRPr sz="6400"/>
          </a:p>
          <a:p>
            <a:pPr marL="0" lvl="0" indent="0" algn="l" rtl="0">
              <a:spcBef>
                <a:spcPts val="1200"/>
              </a:spcBef>
              <a:spcAft>
                <a:spcPts val="0"/>
              </a:spcAft>
              <a:buNone/>
            </a:pPr>
            <a:r>
              <a:rPr lang="en" sz="6400" b="1"/>
              <a:t>Cultural genocide:</a:t>
            </a:r>
            <a:r>
              <a:rPr lang="en" sz="6400"/>
              <a:t> A particularly extreme form of cultural assimilation that involves the deliberate and systematic destruction of a culture. The goal of cultural genocide is to eliminate the culture entirely.</a:t>
            </a:r>
            <a:endParaRPr sz="6400"/>
          </a:p>
          <a:p>
            <a:pPr marL="0" lvl="0" indent="0" algn="l" rtl="0">
              <a:spcBef>
                <a:spcPts val="1200"/>
              </a:spcBef>
              <a:spcAft>
                <a:spcPts val="0"/>
              </a:spcAft>
              <a:buNone/>
            </a:pPr>
            <a:endParaRPr sz="6400"/>
          </a:p>
          <a:p>
            <a:pPr marL="0" lvl="0" indent="0" algn="l" rtl="0">
              <a:spcBef>
                <a:spcPts val="1200"/>
              </a:spcBef>
              <a:spcAft>
                <a:spcPts val="0"/>
              </a:spcAft>
              <a:buNone/>
            </a:pPr>
            <a:r>
              <a:rPr lang="en" sz="6400" b="1"/>
              <a:t>Colonialism: </a:t>
            </a:r>
            <a:r>
              <a:rPr lang="en" sz="6400"/>
              <a:t>The domination of a people and/or territory by another group in order to exploit the colonized group's labor, land, or resources.</a:t>
            </a:r>
            <a:endParaRPr sz="6400"/>
          </a:p>
          <a:p>
            <a:pPr marL="0" lvl="0" indent="0" algn="l" rtl="0">
              <a:spcBef>
                <a:spcPts val="1200"/>
              </a:spcBef>
              <a:spcAft>
                <a:spcPts val="0"/>
              </a:spcAft>
              <a:buNone/>
            </a:pPr>
            <a:endParaRPr sz="6400"/>
          </a:p>
          <a:p>
            <a:pPr marL="0" lvl="0" indent="0" algn="l" rtl="0">
              <a:spcBef>
                <a:spcPts val="1200"/>
              </a:spcBef>
              <a:spcAft>
                <a:spcPts val="0"/>
              </a:spcAft>
              <a:buNone/>
            </a:pPr>
            <a:endParaRPr/>
          </a:p>
          <a:p>
            <a:pPr marL="0" lvl="0" indent="0" algn="l" rtl="0">
              <a:spcBef>
                <a:spcPts val="1200"/>
              </a:spcBef>
              <a:spcAft>
                <a:spcPts val="1200"/>
              </a:spcAft>
              <a:buNone/>
            </a:pPr>
            <a:endParaRPr/>
          </a:p>
        </p:txBody>
      </p:sp>
      <p:pic>
        <p:nvPicPr>
          <p:cNvPr id="136" name="Google Shape;136;p24"/>
          <p:cNvPicPr preferRelativeResize="0"/>
          <p:nvPr/>
        </p:nvPicPr>
        <p:blipFill>
          <a:blip r:embed="rId4">
            <a:alphaModFix/>
          </a:blip>
          <a:stretch>
            <a:fillRect/>
          </a:stretch>
        </p:blipFill>
        <p:spPr>
          <a:xfrm>
            <a:off x="311695" y="1616525"/>
            <a:ext cx="2305750" cy="22568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Older</a:t>
            </a:r>
            <a:r>
              <a:rPr lang="en" u="sng">
                <a:solidFill>
                  <a:schemeClr val="hlink"/>
                </a:solidFill>
                <a:hlinkClick r:id="rId3"/>
              </a:rPr>
              <a:t> Students-Grandpa’s Drum, Molly of Denali </a:t>
            </a:r>
            <a:endParaRPr/>
          </a:p>
        </p:txBody>
      </p:sp>
      <p:sp>
        <p:nvSpPr>
          <p:cNvPr id="142" name="Google Shape;142;p25"/>
          <p:cNvSpPr txBox="1">
            <a:spLocks noGrp="1"/>
          </p:cNvSpPr>
          <p:nvPr>
            <p:ph type="body" idx="1"/>
          </p:nvPr>
        </p:nvSpPr>
        <p:spPr>
          <a:xfrm>
            <a:off x="2760700" y="1152475"/>
            <a:ext cx="6071700" cy="34164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en" sz="6400" b="1"/>
              <a:t>TRUTH </a:t>
            </a:r>
            <a:endParaRPr sz="6400" b="1"/>
          </a:p>
          <a:p>
            <a:pPr marL="0" lvl="0" indent="0" algn="l" rtl="0">
              <a:spcBef>
                <a:spcPts val="1200"/>
              </a:spcBef>
              <a:spcAft>
                <a:spcPts val="0"/>
              </a:spcAft>
              <a:buNone/>
            </a:pPr>
            <a:r>
              <a:rPr lang="en" sz="8000"/>
              <a:t>Molly learns her grandpa and other children were not allowed to sing their songs or speak their language at school. In one scene, Shyahtsoo's doll is taken away and replaced with another doll. </a:t>
            </a:r>
            <a:endParaRPr sz="8000"/>
          </a:p>
          <a:p>
            <a:pPr marL="0" lvl="0" indent="0" algn="l" rtl="0">
              <a:spcBef>
                <a:spcPts val="1200"/>
              </a:spcBef>
              <a:spcAft>
                <a:spcPts val="0"/>
              </a:spcAft>
              <a:buNone/>
            </a:pPr>
            <a:r>
              <a:rPr lang="en" sz="8000"/>
              <a:t>Think about the difference between the two dolls. What does the difference between the dolls reveal about boarding schools and what they taught Native students? </a:t>
            </a:r>
            <a:endParaRPr sz="8000"/>
          </a:p>
          <a:p>
            <a:pPr marL="0" lvl="0" indent="0" algn="l" rtl="0">
              <a:spcBef>
                <a:spcPts val="1200"/>
              </a:spcBef>
              <a:spcAft>
                <a:spcPts val="0"/>
              </a:spcAft>
              <a:buNone/>
            </a:pPr>
            <a:endParaRPr sz="6400"/>
          </a:p>
          <a:p>
            <a:pPr marL="0" lvl="0" indent="0" algn="l" rtl="0">
              <a:spcBef>
                <a:spcPts val="1200"/>
              </a:spcBef>
              <a:spcAft>
                <a:spcPts val="0"/>
              </a:spcAft>
              <a:buNone/>
            </a:pPr>
            <a:endParaRPr sz="6400"/>
          </a:p>
          <a:p>
            <a:pPr marL="0" lvl="0" indent="0" algn="l" rtl="0">
              <a:spcBef>
                <a:spcPts val="1200"/>
              </a:spcBef>
              <a:spcAft>
                <a:spcPts val="0"/>
              </a:spcAft>
              <a:buNone/>
            </a:pPr>
            <a:endParaRPr/>
          </a:p>
          <a:p>
            <a:pPr marL="0" lvl="0" indent="0" algn="l" rtl="0">
              <a:spcBef>
                <a:spcPts val="1200"/>
              </a:spcBef>
              <a:spcAft>
                <a:spcPts val="1200"/>
              </a:spcAft>
              <a:buNone/>
            </a:pPr>
            <a:endParaRPr/>
          </a:p>
        </p:txBody>
      </p:sp>
      <p:pic>
        <p:nvPicPr>
          <p:cNvPr id="143" name="Google Shape;143;p25"/>
          <p:cNvPicPr preferRelativeResize="0"/>
          <p:nvPr/>
        </p:nvPicPr>
        <p:blipFill>
          <a:blip r:embed="rId4">
            <a:alphaModFix/>
          </a:blip>
          <a:stretch>
            <a:fillRect/>
          </a:stretch>
        </p:blipFill>
        <p:spPr>
          <a:xfrm>
            <a:off x="311695" y="1616525"/>
            <a:ext cx="2305750" cy="22568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6"/>
          <p:cNvSpPr txBox="1">
            <a:spLocks noGrp="1"/>
          </p:cNvSpPr>
          <p:nvPr>
            <p:ph type="title"/>
          </p:nvPr>
        </p:nvSpPr>
        <p:spPr>
          <a:xfrm>
            <a:off x="3208825" y="52500"/>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Older</a:t>
            </a:r>
            <a:r>
              <a:rPr lang="en" u="sng">
                <a:solidFill>
                  <a:schemeClr val="hlink"/>
                </a:solidFill>
                <a:hlinkClick r:id="rId3"/>
              </a:rPr>
              <a:t> Students-</a:t>
            </a:r>
            <a:endParaRPr/>
          </a:p>
        </p:txBody>
      </p:sp>
      <p:sp>
        <p:nvSpPr>
          <p:cNvPr id="149" name="Google Shape;149;p26"/>
          <p:cNvSpPr txBox="1">
            <a:spLocks noGrp="1"/>
          </p:cNvSpPr>
          <p:nvPr>
            <p:ph type="body" idx="1"/>
          </p:nvPr>
        </p:nvSpPr>
        <p:spPr>
          <a:xfrm>
            <a:off x="5991925" y="455250"/>
            <a:ext cx="2954400" cy="4338000"/>
          </a:xfrm>
          <a:prstGeom prst="rect">
            <a:avLst/>
          </a:prstGeom>
        </p:spPr>
        <p:txBody>
          <a:bodyPr spcFirstLastPara="1" wrap="square" lIns="91425" tIns="91425" rIns="91425" bIns="91425" anchor="t" anchorCtr="0">
            <a:normAutofit fontScale="92500" lnSpcReduction="10000"/>
          </a:bodyPr>
          <a:lstStyle/>
          <a:p>
            <a:pPr marL="457200" lvl="0" indent="-334327" algn="l" rtl="0">
              <a:spcBef>
                <a:spcPts val="0"/>
              </a:spcBef>
              <a:spcAft>
                <a:spcPts val="0"/>
              </a:spcAft>
              <a:buSzPct val="100000"/>
              <a:buChar char="●"/>
            </a:pPr>
            <a:r>
              <a:rPr lang="en"/>
              <a:t>What do you observe in these photos? </a:t>
            </a:r>
            <a:endParaRPr/>
          </a:p>
          <a:p>
            <a:pPr marL="457200" lvl="0" indent="-334327" algn="l" rtl="0">
              <a:spcBef>
                <a:spcPts val="0"/>
              </a:spcBef>
              <a:spcAft>
                <a:spcPts val="0"/>
              </a:spcAft>
              <a:buSzPct val="100000"/>
              <a:buChar char="●"/>
            </a:pPr>
            <a:r>
              <a:rPr lang="en"/>
              <a:t>What are the differences between the before &amp; after photographs? </a:t>
            </a:r>
            <a:endParaRPr/>
          </a:p>
          <a:p>
            <a:pPr marL="457200" lvl="0" indent="-334327" algn="l" rtl="0">
              <a:spcBef>
                <a:spcPts val="0"/>
              </a:spcBef>
              <a:spcAft>
                <a:spcPts val="0"/>
              </a:spcAft>
              <a:buSzPct val="100000"/>
              <a:buChar char="●"/>
            </a:pPr>
            <a:r>
              <a:rPr lang="en"/>
              <a:t>What do you think happened in between these two photos? </a:t>
            </a:r>
            <a:endParaRPr/>
          </a:p>
          <a:p>
            <a:pPr marL="457200" lvl="0" indent="-334327" algn="l" rtl="0">
              <a:spcBef>
                <a:spcPts val="0"/>
              </a:spcBef>
              <a:spcAft>
                <a:spcPts val="0"/>
              </a:spcAft>
              <a:buSzPct val="100000"/>
              <a:buChar char="●"/>
            </a:pPr>
            <a:r>
              <a:rPr lang="en"/>
              <a:t>What do you think the purpose of these photos was? </a:t>
            </a:r>
            <a:endParaRPr/>
          </a:p>
          <a:p>
            <a:pPr marL="457200" lvl="0" indent="-334327" algn="l" rtl="0">
              <a:spcBef>
                <a:spcPts val="0"/>
              </a:spcBef>
              <a:spcAft>
                <a:spcPts val="0"/>
              </a:spcAft>
              <a:buSzPct val="100000"/>
              <a:buChar char="●"/>
            </a:pPr>
            <a:r>
              <a:rPr lang="en"/>
              <a:t>What do these photos convey about the purpose of US Indian boarding schools?</a:t>
            </a:r>
            <a:endParaRPr/>
          </a:p>
        </p:txBody>
      </p:sp>
      <p:pic>
        <p:nvPicPr>
          <p:cNvPr id="150" name="Google Shape;150;p26"/>
          <p:cNvPicPr preferRelativeResize="0"/>
          <p:nvPr/>
        </p:nvPicPr>
        <p:blipFill>
          <a:blip r:embed="rId4">
            <a:alphaModFix/>
          </a:blip>
          <a:stretch>
            <a:fillRect/>
          </a:stretch>
        </p:blipFill>
        <p:spPr>
          <a:xfrm>
            <a:off x="3208825" y="748475"/>
            <a:ext cx="2455900" cy="2090021"/>
          </a:xfrm>
          <a:prstGeom prst="rect">
            <a:avLst/>
          </a:prstGeom>
          <a:noFill/>
          <a:ln>
            <a:noFill/>
          </a:ln>
        </p:spPr>
      </p:pic>
      <p:pic>
        <p:nvPicPr>
          <p:cNvPr id="151" name="Google Shape;151;p26"/>
          <p:cNvPicPr preferRelativeResize="0"/>
          <p:nvPr/>
        </p:nvPicPr>
        <p:blipFill>
          <a:blip r:embed="rId5">
            <a:alphaModFix/>
          </a:blip>
          <a:stretch>
            <a:fillRect/>
          </a:stretch>
        </p:blipFill>
        <p:spPr>
          <a:xfrm>
            <a:off x="10" y="52500"/>
            <a:ext cx="3101479" cy="5143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7"/>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Older</a:t>
            </a:r>
            <a:r>
              <a:rPr lang="en" u="sng">
                <a:solidFill>
                  <a:schemeClr val="hlink"/>
                </a:solidFill>
                <a:hlinkClick r:id="rId3"/>
              </a:rPr>
              <a:t> Students-Grandpa’s Drum, Molly of Denali </a:t>
            </a:r>
            <a:endParaRPr/>
          </a:p>
        </p:txBody>
      </p:sp>
      <p:sp>
        <p:nvSpPr>
          <p:cNvPr id="157" name="Google Shape;157;p27"/>
          <p:cNvSpPr txBox="1">
            <a:spLocks noGrp="1"/>
          </p:cNvSpPr>
          <p:nvPr>
            <p:ph type="body" idx="1"/>
          </p:nvPr>
        </p:nvSpPr>
        <p:spPr>
          <a:xfrm>
            <a:off x="2760700" y="1152475"/>
            <a:ext cx="6071700" cy="3416400"/>
          </a:xfrm>
          <a:prstGeom prst="rect">
            <a:avLst/>
          </a:prstGeom>
        </p:spPr>
        <p:txBody>
          <a:bodyPr spcFirstLastPara="1" wrap="square" lIns="91425" tIns="91425" rIns="91425" bIns="91425" anchor="t" anchorCtr="0">
            <a:normAutofit fontScale="40000" lnSpcReduction="20000"/>
          </a:bodyPr>
          <a:lstStyle/>
          <a:p>
            <a:pPr marL="0" lvl="0" indent="0" algn="l" rtl="0">
              <a:spcBef>
                <a:spcPts val="0"/>
              </a:spcBef>
              <a:spcAft>
                <a:spcPts val="0"/>
              </a:spcAft>
              <a:buNone/>
            </a:pPr>
            <a:r>
              <a:rPr lang="en" sz="6400" b="1"/>
              <a:t>RECONCILIATION </a:t>
            </a:r>
            <a:endParaRPr sz="6400" b="1"/>
          </a:p>
          <a:p>
            <a:pPr marL="0" lvl="0" indent="0" algn="l" rtl="0">
              <a:spcBef>
                <a:spcPts val="1200"/>
              </a:spcBef>
              <a:spcAft>
                <a:spcPts val="0"/>
              </a:spcAft>
              <a:buNone/>
            </a:pPr>
            <a:r>
              <a:rPr lang="en" sz="6400"/>
              <a:t>Think about the type of doll Shyahtsoo's granddaughter is seen playing with. </a:t>
            </a:r>
            <a:endParaRPr sz="6400"/>
          </a:p>
          <a:p>
            <a:pPr marL="0" lvl="0" indent="0" algn="l" rtl="0">
              <a:spcBef>
                <a:spcPts val="1200"/>
              </a:spcBef>
              <a:spcAft>
                <a:spcPts val="0"/>
              </a:spcAft>
              <a:buNone/>
            </a:pPr>
            <a:r>
              <a:rPr lang="en" sz="6400"/>
              <a:t>What does this show about how things have changed since Shyahtsoo was a child?</a:t>
            </a:r>
            <a:endParaRPr sz="6400"/>
          </a:p>
          <a:p>
            <a:pPr marL="0" lvl="0" indent="0" algn="l" rtl="0">
              <a:spcBef>
                <a:spcPts val="1200"/>
              </a:spcBef>
              <a:spcAft>
                <a:spcPts val="0"/>
              </a:spcAft>
              <a:buNone/>
            </a:pPr>
            <a:endParaRPr sz="6400"/>
          </a:p>
          <a:p>
            <a:pPr marL="0" lvl="0" indent="0" algn="l" rtl="0">
              <a:spcBef>
                <a:spcPts val="1200"/>
              </a:spcBef>
              <a:spcAft>
                <a:spcPts val="0"/>
              </a:spcAft>
              <a:buNone/>
            </a:pPr>
            <a:endParaRPr/>
          </a:p>
          <a:p>
            <a:pPr marL="0" lvl="0" indent="0" algn="l" rtl="0">
              <a:spcBef>
                <a:spcPts val="1200"/>
              </a:spcBef>
              <a:spcAft>
                <a:spcPts val="1200"/>
              </a:spcAft>
              <a:buNone/>
            </a:pPr>
            <a:endParaRPr/>
          </a:p>
        </p:txBody>
      </p:sp>
      <p:pic>
        <p:nvPicPr>
          <p:cNvPr id="158" name="Google Shape;158;p27"/>
          <p:cNvPicPr preferRelativeResize="0"/>
          <p:nvPr/>
        </p:nvPicPr>
        <p:blipFill>
          <a:blip r:embed="rId4">
            <a:alphaModFix/>
          </a:blip>
          <a:stretch>
            <a:fillRect/>
          </a:stretch>
        </p:blipFill>
        <p:spPr>
          <a:xfrm>
            <a:off x="311695" y="1616525"/>
            <a:ext cx="2305750" cy="22568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8"/>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Older</a:t>
            </a:r>
            <a:r>
              <a:rPr lang="en" u="sng">
                <a:solidFill>
                  <a:schemeClr val="hlink"/>
                </a:solidFill>
                <a:hlinkClick r:id="rId3"/>
              </a:rPr>
              <a:t> Students-Grandpa’s Drum, Molly of Denali </a:t>
            </a:r>
            <a:endParaRPr/>
          </a:p>
        </p:txBody>
      </p:sp>
      <p:sp>
        <p:nvSpPr>
          <p:cNvPr id="164" name="Google Shape;164;p28"/>
          <p:cNvSpPr txBox="1">
            <a:spLocks noGrp="1"/>
          </p:cNvSpPr>
          <p:nvPr>
            <p:ph type="body" idx="1"/>
          </p:nvPr>
        </p:nvSpPr>
        <p:spPr>
          <a:xfrm>
            <a:off x="2760700" y="1152475"/>
            <a:ext cx="6071700" cy="3416400"/>
          </a:xfrm>
          <a:prstGeom prst="rect">
            <a:avLst/>
          </a:prstGeom>
        </p:spPr>
        <p:txBody>
          <a:bodyPr spcFirstLastPara="1" wrap="square" lIns="91425" tIns="91425" rIns="91425" bIns="91425" anchor="t" anchorCtr="0">
            <a:normAutofit fontScale="40000" lnSpcReduction="10000"/>
          </a:bodyPr>
          <a:lstStyle/>
          <a:p>
            <a:pPr marL="0" lvl="0" indent="0" algn="l" rtl="0">
              <a:spcBef>
                <a:spcPts val="0"/>
              </a:spcBef>
              <a:spcAft>
                <a:spcPts val="0"/>
              </a:spcAft>
              <a:buNone/>
            </a:pPr>
            <a:r>
              <a:rPr lang="en" sz="6400" b="1"/>
              <a:t>ACTION </a:t>
            </a:r>
            <a:endParaRPr sz="6400" b="1"/>
          </a:p>
          <a:p>
            <a:pPr marL="0" lvl="0" indent="0" algn="l" rtl="0">
              <a:spcBef>
                <a:spcPts val="1200"/>
              </a:spcBef>
              <a:spcAft>
                <a:spcPts val="0"/>
              </a:spcAft>
              <a:buNone/>
            </a:pPr>
            <a:r>
              <a:rPr lang="en" sz="6400"/>
              <a:t>Preserving and celebrating Native culture today is one of the best ways to reverse the cultural assimilation and genocide of the boarding school era. </a:t>
            </a:r>
            <a:endParaRPr sz="6400"/>
          </a:p>
          <a:p>
            <a:pPr marL="0" lvl="0" indent="0" algn="l" rtl="0">
              <a:spcBef>
                <a:spcPts val="1200"/>
              </a:spcBef>
              <a:spcAft>
                <a:spcPts val="0"/>
              </a:spcAft>
              <a:buNone/>
            </a:pPr>
            <a:r>
              <a:rPr lang="en" sz="6400"/>
              <a:t>What are some ways people can protect, preserve, and honor Native culture today?</a:t>
            </a:r>
            <a:endParaRPr sz="6400"/>
          </a:p>
          <a:p>
            <a:pPr marL="0" lvl="0" indent="0" algn="l" rtl="0">
              <a:spcBef>
                <a:spcPts val="1200"/>
              </a:spcBef>
              <a:spcAft>
                <a:spcPts val="0"/>
              </a:spcAft>
              <a:buNone/>
            </a:pPr>
            <a:endParaRPr/>
          </a:p>
          <a:p>
            <a:pPr marL="0" lvl="0" indent="0" algn="l" rtl="0">
              <a:spcBef>
                <a:spcPts val="1200"/>
              </a:spcBef>
              <a:spcAft>
                <a:spcPts val="1200"/>
              </a:spcAft>
              <a:buNone/>
            </a:pPr>
            <a:endParaRPr/>
          </a:p>
        </p:txBody>
      </p:sp>
      <p:pic>
        <p:nvPicPr>
          <p:cNvPr id="165" name="Google Shape;165;p28"/>
          <p:cNvPicPr preferRelativeResize="0"/>
          <p:nvPr/>
        </p:nvPicPr>
        <p:blipFill>
          <a:blip r:embed="rId4">
            <a:alphaModFix/>
          </a:blip>
          <a:stretch>
            <a:fillRect/>
          </a:stretch>
        </p:blipFill>
        <p:spPr>
          <a:xfrm>
            <a:off x="311695" y="1616525"/>
            <a:ext cx="2305750" cy="225684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29"/>
          <p:cNvPicPr preferRelativeResize="0"/>
          <p:nvPr/>
        </p:nvPicPr>
        <p:blipFill>
          <a:blip r:embed="rId3">
            <a:alphaModFix/>
          </a:blip>
          <a:stretch>
            <a:fillRect/>
          </a:stretch>
        </p:blipFill>
        <p:spPr>
          <a:xfrm>
            <a:off x="5974915" y="888800"/>
            <a:ext cx="3094475" cy="4118150"/>
          </a:xfrm>
          <a:prstGeom prst="rect">
            <a:avLst/>
          </a:prstGeom>
          <a:noFill/>
          <a:ln>
            <a:noFill/>
          </a:ln>
        </p:spPr>
      </p:pic>
      <p:sp>
        <p:nvSpPr>
          <p:cNvPr id="171" name="Google Shape;171;p29"/>
          <p:cNvSpPr txBox="1">
            <a:spLocks noGrp="1"/>
          </p:cNvSpPr>
          <p:nvPr>
            <p:ph type="title"/>
          </p:nvPr>
        </p:nvSpPr>
        <p:spPr>
          <a:xfrm>
            <a:off x="118363" y="68900"/>
            <a:ext cx="8520600" cy="6234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
              <a:t>Action What can I do ?</a:t>
            </a:r>
            <a:endParaRPr/>
          </a:p>
        </p:txBody>
      </p:sp>
      <p:sp>
        <p:nvSpPr>
          <p:cNvPr id="172" name="Google Shape;172;p29"/>
          <p:cNvSpPr txBox="1"/>
          <p:nvPr/>
        </p:nvSpPr>
        <p:spPr>
          <a:xfrm>
            <a:off x="167950" y="2823675"/>
            <a:ext cx="3000000" cy="1931268"/>
          </a:xfrm>
          <a:prstGeom prst="rect">
            <a:avLst/>
          </a:prstGeom>
          <a:noFill/>
          <a:ln>
            <a:noFill/>
          </a:ln>
        </p:spPr>
        <p:txBody>
          <a:bodyPr spcFirstLastPara="1" wrap="square" lIns="91425" tIns="91425" rIns="91425" bIns="91425" anchor="t" anchorCtr="0">
            <a:spAutoFit/>
          </a:bodyPr>
          <a:lstStyle/>
          <a:p>
            <a:pPr lvl="0">
              <a:lnSpc>
                <a:spcPct val="115000"/>
              </a:lnSpc>
              <a:spcAft>
                <a:spcPts val="1200"/>
              </a:spcAft>
            </a:pPr>
            <a:r>
              <a:rPr lang="en-US" sz="1800" dirty="0">
                <a:solidFill>
                  <a:schemeClr val="lt2"/>
                </a:solidFill>
                <a:latin typeface="Source Sans Pro"/>
                <a:ea typeface="Source Sans Pro"/>
                <a:cs typeface="Source Sans Pro"/>
                <a:sym typeface="Source Sans Pro"/>
              </a:rPr>
              <a:t>Print out the Orange Shirt Day coloring page. Have students brain storm ways that they matter to fill in the sentence frame.</a:t>
            </a:r>
            <a:endParaRPr lang="en-US" sz="1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0"/>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Other Possible Activities </a:t>
            </a:r>
            <a:endParaRPr/>
          </a:p>
        </p:txBody>
      </p:sp>
      <p:sp>
        <p:nvSpPr>
          <p:cNvPr id="179" name="Google Shape;179;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Poem and analysis: </a:t>
            </a:r>
            <a:r>
              <a:rPr lang="en" u="sng">
                <a:solidFill>
                  <a:schemeClr val="hlink"/>
                </a:solidFill>
                <a:hlinkClick r:id="rId3"/>
              </a:rPr>
              <a:t>I Lost My Talk by Rita Joe</a:t>
            </a:r>
            <a:endParaRPr/>
          </a:p>
          <a:p>
            <a:pPr marL="0" lvl="0" indent="0" algn="l" rtl="0">
              <a:spcBef>
                <a:spcPts val="1200"/>
              </a:spcBef>
              <a:spcAft>
                <a:spcPts val="120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1"/>
          <p:cNvSpPr txBox="1"/>
          <p:nvPr/>
        </p:nvSpPr>
        <p:spPr>
          <a:xfrm>
            <a:off x="1163250" y="755400"/>
            <a:ext cx="6817500" cy="3632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200">
                <a:solidFill>
                  <a:schemeClr val="dk2"/>
                </a:solidFill>
                <a:latin typeface="EB Garamond Medium"/>
                <a:ea typeface="EB Garamond Medium"/>
                <a:cs typeface="EB Garamond Medium"/>
                <a:sym typeface="EB Garamond Medium"/>
              </a:rPr>
              <a:t>We encourage you to wear orange on Friday, September 30th 2022 to remember the lost Native American/Indigenous children sent to residential schools and to honour the survivors, their families, and their communities.</a:t>
            </a:r>
            <a:endParaRPr sz="3200">
              <a:latin typeface="EB Garamond Medium"/>
              <a:ea typeface="EB Garamond Medium"/>
              <a:cs typeface="EB Garamond Medium"/>
              <a:sym typeface="EB Garamond Medium"/>
            </a:endParaRPr>
          </a:p>
        </p:txBody>
      </p:sp>
      <p:pic>
        <p:nvPicPr>
          <p:cNvPr id="185" name="Google Shape;185;p31"/>
          <p:cNvPicPr preferRelativeResize="0"/>
          <p:nvPr/>
        </p:nvPicPr>
        <p:blipFill rotWithShape="1">
          <a:blip r:embed="rId3">
            <a:alphaModFix amt="43000"/>
          </a:blip>
          <a:srcRect t="19250"/>
          <a:stretch/>
        </p:blipFill>
        <p:spPr>
          <a:xfrm rot="-1447812">
            <a:off x="199328" y="184892"/>
            <a:ext cx="2963445" cy="239304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p:nvPr/>
        </p:nvSpPr>
        <p:spPr>
          <a:xfrm>
            <a:off x="4858200" y="842550"/>
            <a:ext cx="4045200" cy="3665589"/>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200"/>
              </a:spcAft>
              <a:buNone/>
            </a:pPr>
            <a:r>
              <a:rPr lang="en" sz="2350" dirty="0">
                <a:solidFill>
                  <a:srgbClr val="212121"/>
                </a:solidFill>
                <a:latin typeface="EB Garamond Medium"/>
                <a:ea typeface="EB Garamond Medium"/>
                <a:cs typeface="EB Garamond Medium"/>
                <a:sym typeface="EB Garamond Medium"/>
              </a:rPr>
              <a:t>Orange Shirt Day was created as an opportunity to discuss the effects of residential schools and their legacy. It honors the experiences of Indigenous Peoples, celebrates resilience and affirms a commitment that every child matters.</a:t>
            </a:r>
            <a:endParaRPr sz="2400" dirty="0">
              <a:latin typeface="EB Garamond Medium"/>
              <a:ea typeface="EB Garamond Medium"/>
              <a:cs typeface="EB Garamond Medium"/>
              <a:sym typeface="EB Garamond Medium"/>
            </a:endParaRPr>
          </a:p>
        </p:txBody>
      </p:sp>
      <p:pic>
        <p:nvPicPr>
          <p:cNvPr id="66" name="Google Shape;66;p14"/>
          <p:cNvPicPr preferRelativeResize="0"/>
          <p:nvPr/>
        </p:nvPicPr>
        <p:blipFill rotWithShape="1">
          <a:blip r:embed="rId3">
            <a:alphaModFix/>
          </a:blip>
          <a:srcRect l="17335" r="17712"/>
          <a:stretch/>
        </p:blipFill>
        <p:spPr>
          <a:xfrm>
            <a:off x="891850" y="1191675"/>
            <a:ext cx="2957499" cy="27601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71" name="Google Shape;71;p15"/>
          <p:cNvPicPr preferRelativeResize="0"/>
          <p:nvPr/>
        </p:nvPicPr>
        <p:blipFill rotWithShape="1">
          <a:blip r:embed="rId3">
            <a:alphaModFix/>
          </a:blip>
          <a:srcRect r="-1864" b="24288"/>
          <a:stretch/>
        </p:blipFill>
        <p:spPr>
          <a:xfrm>
            <a:off x="0" y="0"/>
            <a:ext cx="8562352" cy="51435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were these schools like?</a:t>
            </a:r>
            <a:endParaRPr/>
          </a:p>
        </p:txBody>
      </p:sp>
      <p:sp>
        <p:nvSpPr>
          <p:cNvPr id="77" name="Google Shape;77;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Native children were forcibly removed from their families and communities and compelled to attend boarding school, where they were prevented from speaking their Native languages, practicing their religions, and engaging in cultural practices and traditions. They were often assigned numbers instead of names and forced to wear Western clothing.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were these schools like?</a:t>
            </a:r>
            <a:endParaRPr/>
          </a:p>
        </p:txBody>
      </p:sp>
      <p:sp>
        <p:nvSpPr>
          <p:cNvPr id="83" name="Google Shape;83;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Boarding school rules were enforced through corporal punishment including solitary confinement, flogging, withholding food, whipping, and slapping. Physical, sexual, and emotional abuse, as well as disease, neglect and malnourishment, were rampant at these institutions. When children died at school as a result, they were often buried in unmarked graves far from home. Their families were not always informed of what had happened to their children.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248700" y="4345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Vocab</a:t>
            </a:r>
            <a:endParaRPr/>
          </a:p>
        </p:txBody>
      </p:sp>
      <p:sp>
        <p:nvSpPr>
          <p:cNvPr id="89" name="Google Shape;89;p18"/>
          <p:cNvSpPr/>
          <p:nvPr/>
        </p:nvSpPr>
        <p:spPr>
          <a:xfrm>
            <a:off x="311700" y="1152475"/>
            <a:ext cx="2592900" cy="19944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t>TRUTH</a:t>
            </a:r>
            <a:r>
              <a:rPr lang="en"/>
              <a:t> "That which corresponds to reality" </a:t>
            </a:r>
            <a:endParaRPr/>
          </a:p>
          <a:p>
            <a:pPr marL="0" lvl="0" indent="0" algn="l" rtl="0">
              <a:spcBef>
                <a:spcPts val="0"/>
              </a:spcBef>
              <a:spcAft>
                <a:spcPts val="0"/>
              </a:spcAft>
              <a:buNone/>
            </a:pPr>
            <a:r>
              <a:rPr lang="en"/>
              <a:t>Teach the truth of what happened at boarding schools Teach the truth of why it happened</a:t>
            </a:r>
            <a:endParaRPr/>
          </a:p>
        </p:txBody>
      </p:sp>
      <p:sp>
        <p:nvSpPr>
          <p:cNvPr id="90" name="Google Shape;90;p18"/>
          <p:cNvSpPr/>
          <p:nvPr/>
        </p:nvSpPr>
        <p:spPr>
          <a:xfrm>
            <a:off x="5206450" y="779650"/>
            <a:ext cx="3626400" cy="1994400"/>
          </a:xfrm>
          <a:prstGeom prst="rect">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t>ACTION</a:t>
            </a:r>
            <a:r>
              <a:rPr lang="en"/>
              <a:t> Participate in Orange Shirt Day with an activity to recognize boarding school survivors, remember the children who never came home, and work to create an community that celebrates and honors Native children and communities</a:t>
            </a:r>
            <a:endParaRPr/>
          </a:p>
        </p:txBody>
      </p:sp>
      <p:sp>
        <p:nvSpPr>
          <p:cNvPr id="91" name="Google Shape;91;p18"/>
          <p:cNvSpPr/>
          <p:nvPr/>
        </p:nvSpPr>
        <p:spPr>
          <a:xfrm>
            <a:off x="2625650" y="2571750"/>
            <a:ext cx="3464700" cy="2476800"/>
          </a:xfrm>
          <a:prstGeom prst="rect">
            <a:avLst/>
          </a:prstGeom>
          <a:solidFill>
            <a:srgbClr val="E691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t>RECONCILIATION </a:t>
            </a:r>
            <a:r>
              <a:rPr lang="en"/>
              <a:t>"Restoring positive relationships" </a:t>
            </a:r>
            <a:endParaRPr/>
          </a:p>
          <a:p>
            <a:pPr marL="0" lvl="0" indent="0" algn="l" rtl="0">
              <a:spcBef>
                <a:spcPts val="0"/>
              </a:spcBef>
              <a:spcAft>
                <a:spcPts val="0"/>
              </a:spcAft>
              <a:buNone/>
            </a:pPr>
            <a:r>
              <a:rPr lang="en"/>
              <a:t>Teach about how the history of boarding schools still impacts Native communities today </a:t>
            </a:r>
            <a:endParaRPr/>
          </a:p>
          <a:p>
            <a:pPr marL="0" lvl="0" indent="0" algn="l" rtl="0">
              <a:spcBef>
                <a:spcPts val="0"/>
              </a:spcBef>
              <a:spcAft>
                <a:spcPts val="0"/>
              </a:spcAft>
              <a:buNone/>
            </a:pPr>
            <a:r>
              <a:rPr lang="en"/>
              <a:t>Listen empathetically to Native voices - ensure your teaching materials include Native sources </a:t>
            </a:r>
            <a:endParaRPr/>
          </a:p>
          <a:p>
            <a:pPr marL="0" lvl="0" indent="0" algn="l" rtl="0">
              <a:spcBef>
                <a:spcPts val="0"/>
              </a:spcBef>
              <a:spcAft>
                <a:spcPts val="0"/>
              </a:spcAft>
              <a:buNone/>
            </a:pPr>
            <a:r>
              <a:rPr lang="en"/>
              <a:t>Take positive action for the future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9"/>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u="sng">
                <a:solidFill>
                  <a:schemeClr val="hlink"/>
                </a:solidFill>
                <a:hlinkClick r:id="rId3"/>
              </a:rPr>
              <a:t>Younger Students-Grandpa’s Drum, Molly of Denali </a:t>
            </a:r>
            <a:endParaRPr/>
          </a:p>
        </p:txBody>
      </p:sp>
      <p:sp>
        <p:nvSpPr>
          <p:cNvPr id="97" name="Google Shape;97;p19"/>
          <p:cNvSpPr txBox="1">
            <a:spLocks noGrp="1"/>
          </p:cNvSpPr>
          <p:nvPr>
            <p:ph type="body" idx="1"/>
          </p:nvPr>
        </p:nvSpPr>
        <p:spPr>
          <a:xfrm>
            <a:off x="2760700" y="1152475"/>
            <a:ext cx="60717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t>Truth</a:t>
            </a:r>
            <a:endParaRPr b="1"/>
          </a:p>
          <a:p>
            <a:pPr marL="0" lvl="0" indent="0" algn="l" rtl="0">
              <a:spcBef>
                <a:spcPts val="1200"/>
              </a:spcBef>
              <a:spcAft>
                <a:spcPts val="0"/>
              </a:spcAft>
              <a:buNone/>
            </a:pPr>
            <a:r>
              <a:rPr lang="en"/>
              <a:t>Molly learns her grandpa and other children were not allowed to sing their songs or speak their language at school. </a:t>
            </a:r>
            <a:endParaRPr/>
          </a:p>
          <a:p>
            <a:pPr marL="457200" lvl="0" indent="-342900" algn="l" rtl="0">
              <a:spcBef>
                <a:spcPts val="1200"/>
              </a:spcBef>
              <a:spcAft>
                <a:spcPts val="0"/>
              </a:spcAft>
              <a:buSzPts val="1800"/>
              <a:buChar char="●"/>
            </a:pPr>
            <a:r>
              <a:rPr lang="en"/>
              <a:t>How do you think this made Grandpa Nat feel? </a:t>
            </a:r>
            <a:endParaRPr/>
          </a:p>
          <a:p>
            <a:pPr marL="457200" lvl="0" indent="-342900" algn="l" rtl="0">
              <a:spcBef>
                <a:spcPts val="0"/>
              </a:spcBef>
              <a:spcAft>
                <a:spcPts val="0"/>
              </a:spcAft>
              <a:buSzPts val="1800"/>
              <a:buChar char="●"/>
            </a:pPr>
            <a:r>
              <a:rPr lang="en"/>
              <a:t>How has Grandpa Nat's time at school impacted his life?</a:t>
            </a:r>
            <a:endParaRPr/>
          </a:p>
          <a:p>
            <a:pPr marL="0" lvl="0" indent="0" algn="l" rtl="0">
              <a:spcBef>
                <a:spcPts val="1200"/>
              </a:spcBef>
              <a:spcAft>
                <a:spcPts val="1200"/>
              </a:spcAft>
              <a:buNone/>
            </a:pPr>
            <a:endParaRPr/>
          </a:p>
        </p:txBody>
      </p:sp>
      <p:pic>
        <p:nvPicPr>
          <p:cNvPr id="98" name="Google Shape;98;p19"/>
          <p:cNvPicPr preferRelativeResize="0"/>
          <p:nvPr/>
        </p:nvPicPr>
        <p:blipFill>
          <a:blip r:embed="rId4">
            <a:alphaModFix/>
          </a:blip>
          <a:stretch>
            <a:fillRect/>
          </a:stretch>
        </p:blipFill>
        <p:spPr>
          <a:xfrm>
            <a:off x="311695" y="1616525"/>
            <a:ext cx="2305750" cy="22568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0"/>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u="sng">
                <a:solidFill>
                  <a:schemeClr val="hlink"/>
                </a:solidFill>
                <a:hlinkClick r:id="rId3"/>
              </a:rPr>
              <a:t>Younger Students-Grandpa’s Drum, Molly of Denali </a:t>
            </a:r>
            <a:endParaRPr/>
          </a:p>
        </p:txBody>
      </p:sp>
      <p:sp>
        <p:nvSpPr>
          <p:cNvPr id="104" name="Google Shape;104;p20"/>
          <p:cNvSpPr txBox="1">
            <a:spLocks noGrp="1"/>
          </p:cNvSpPr>
          <p:nvPr>
            <p:ph type="body" idx="1"/>
          </p:nvPr>
        </p:nvSpPr>
        <p:spPr>
          <a:xfrm>
            <a:off x="2760700" y="1152475"/>
            <a:ext cx="60717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t>Reconciliation </a:t>
            </a:r>
            <a:endParaRPr b="1"/>
          </a:p>
          <a:p>
            <a:pPr marL="457200" lvl="0" indent="-342900" algn="l" rtl="0">
              <a:spcBef>
                <a:spcPts val="1200"/>
              </a:spcBef>
              <a:spcAft>
                <a:spcPts val="0"/>
              </a:spcAft>
              <a:buSzPts val="1800"/>
              <a:buChar char="●"/>
            </a:pPr>
            <a:r>
              <a:rPr lang="en"/>
              <a:t>What happens when Molly returns Grandpa Nat's drum? </a:t>
            </a:r>
            <a:endParaRPr/>
          </a:p>
          <a:p>
            <a:pPr marL="457200" lvl="0" indent="-342900" algn="l" rtl="0">
              <a:spcBef>
                <a:spcPts val="0"/>
              </a:spcBef>
              <a:spcAft>
                <a:spcPts val="0"/>
              </a:spcAft>
              <a:buSzPts val="1800"/>
              <a:buChar char="●"/>
            </a:pPr>
            <a:r>
              <a:rPr lang="en"/>
              <a:t>How is Molly's experience different than Grandpa Nat's when he was her age? </a:t>
            </a:r>
            <a:endParaRPr/>
          </a:p>
          <a:p>
            <a:pPr marL="457200" lvl="0" indent="-342900" algn="l" rtl="0">
              <a:spcBef>
                <a:spcPts val="0"/>
              </a:spcBef>
              <a:spcAft>
                <a:spcPts val="0"/>
              </a:spcAft>
              <a:buSzPts val="1800"/>
              <a:buChar char="●"/>
            </a:pPr>
            <a:r>
              <a:rPr lang="en"/>
              <a:t>How is Grandpa Nat's experience in school different than yours?</a:t>
            </a:r>
            <a:endParaRPr/>
          </a:p>
        </p:txBody>
      </p:sp>
      <p:pic>
        <p:nvPicPr>
          <p:cNvPr id="105" name="Google Shape;105;p20"/>
          <p:cNvPicPr preferRelativeResize="0"/>
          <p:nvPr/>
        </p:nvPicPr>
        <p:blipFill>
          <a:blip r:embed="rId4">
            <a:alphaModFix/>
          </a:blip>
          <a:stretch>
            <a:fillRect/>
          </a:stretch>
        </p:blipFill>
        <p:spPr>
          <a:xfrm>
            <a:off x="311695" y="1616525"/>
            <a:ext cx="2305750" cy="22568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u="sng">
                <a:solidFill>
                  <a:schemeClr val="hlink"/>
                </a:solidFill>
                <a:hlinkClick r:id="rId3"/>
              </a:rPr>
              <a:t>Younger Students-Grandpa’s Drum, Molly of Denali </a:t>
            </a:r>
            <a:endParaRPr/>
          </a:p>
        </p:txBody>
      </p:sp>
      <p:sp>
        <p:nvSpPr>
          <p:cNvPr id="111" name="Google Shape;111;p21"/>
          <p:cNvSpPr txBox="1">
            <a:spLocks noGrp="1"/>
          </p:cNvSpPr>
          <p:nvPr>
            <p:ph type="body" idx="1"/>
          </p:nvPr>
        </p:nvSpPr>
        <p:spPr>
          <a:xfrm>
            <a:off x="2760700" y="1152475"/>
            <a:ext cx="60717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t>Action </a:t>
            </a:r>
            <a:endParaRPr b="1"/>
          </a:p>
          <a:p>
            <a:pPr marL="0" lvl="0" indent="0" algn="l" rtl="0">
              <a:spcBef>
                <a:spcPts val="1200"/>
              </a:spcBef>
              <a:spcAft>
                <a:spcPts val="0"/>
              </a:spcAft>
              <a:buNone/>
            </a:pPr>
            <a:endParaRPr/>
          </a:p>
          <a:p>
            <a:pPr marL="0" lvl="0" indent="0" algn="l" rtl="0">
              <a:spcBef>
                <a:spcPts val="1200"/>
              </a:spcBef>
              <a:spcAft>
                <a:spcPts val="1200"/>
              </a:spcAft>
              <a:buNone/>
            </a:pPr>
            <a:r>
              <a:rPr lang="en"/>
              <a:t>Phyllis Webstad, founder of Orange Shirt Day, has a similar story to Grandpa Nat.</a:t>
            </a:r>
            <a:endParaRPr/>
          </a:p>
        </p:txBody>
      </p:sp>
      <p:pic>
        <p:nvPicPr>
          <p:cNvPr id="112" name="Google Shape;112;p21"/>
          <p:cNvPicPr preferRelativeResize="0"/>
          <p:nvPr/>
        </p:nvPicPr>
        <p:blipFill>
          <a:blip r:embed="rId4">
            <a:alphaModFix/>
          </a:blip>
          <a:stretch>
            <a:fillRect/>
          </a:stretch>
        </p:blipFill>
        <p:spPr>
          <a:xfrm>
            <a:off x="311695" y="1616525"/>
            <a:ext cx="2305750" cy="2256849"/>
          </a:xfrm>
          <a:prstGeom prst="rect">
            <a:avLst/>
          </a:prstGeom>
          <a:noFill/>
          <a:ln>
            <a:noFill/>
          </a:ln>
        </p:spPr>
      </p:pic>
    </p:spTree>
  </p:cSld>
  <p:clrMapOvr>
    <a:masterClrMapping/>
  </p:clrMapOvr>
</p:sld>
</file>

<file path=ppt/theme/theme1.xml><?xml version="1.0" encoding="utf-8"?>
<a:theme xmlns:a="http://schemas.openxmlformats.org/drawingml/2006/main"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E69138"/>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BE8035E6262E4D853BA23772EF0A13" ma:contentTypeVersion="13" ma:contentTypeDescription="Create a new document." ma:contentTypeScope="" ma:versionID="b4843531aadeee4ec952b733967142c5">
  <xsd:schema xmlns:xsd="http://www.w3.org/2001/XMLSchema" xmlns:xs="http://www.w3.org/2001/XMLSchema" xmlns:p="http://schemas.microsoft.com/office/2006/metadata/properties" xmlns:ns3="c218ce81-d436-4f3a-816d-cc4172134566" xmlns:ns4="a6212c5d-c069-4864-a243-f0c3aead2c5c" targetNamespace="http://schemas.microsoft.com/office/2006/metadata/properties" ma:root="true" ma:fieldsID="b533f793975bdb582f870f017de1e3fe" ns3:_="" ns4:_="">
    <xsd:import namespace="c218ce81-d436-4f3a-816d-cc4172134566"/>
    <xsd:import namespace="a6212c5d-c069-4864-a243-f0c3aead2c5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LengthInSecond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18ce81-d436-4f3a-816d-cc41721345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6212c5d-c069-4864-a243-f0c3aead2c5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9D6C14A-D176-426B-AE0A-0756E4F0BD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18ce81-d436-4f3a-816d-cc4172134566"/>
    <ds:schemaRef ds:uri="a6212c5d-c069-4864-a243-f0c3aead2c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3916463-F4E5-4934-8EDE-6EE265516201}">
  <ds:schemaRefs>
    <ds:schemaRef ds:uri="http://schemas.microsoft.com/sharepoint/v3/contenttype/forms"/>
  </ds:schemaRefs>
</ds:datastoreItem>
</file>

<file path=customXml/itemProps3.xml><?xml version="1.0" encoding="utf-8"?>
<ds:datastoreItem xmlns:ds="http://schemas.openxmlformats.org/officeDocument/2006/customXml" ds:itemID="{D35696CE-F253-41B0-8C6E-A3B5CC7F8610}">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schemas.microsoft.com/office/2006/metadata/properties"/>
    <ds:schemaRef ds:uri="a6212c5d-c069-4864-a243-f0c3aead2c5c"/>
    <ds:schemaRef ds:uri="http://purl.org/dc/dcmitype/"/>
    <ds:schemaRef ds:uri="http://schemas.microsoft.com/office/infopath/2007/PartnerControls"/>
    <ds:schemaRef ds:uri="c218ce81-d436-4f3a-816d-cc4172134566"/>
  </ds:schemaRefs>
</ds:datastoreItem>
</file>

<file path=docProps/app.xml><?xml version="1.0" encoding="utf-8"?>
<Properties xmlns="http://schemas.openxmlformats.org/officeDocument/2006/extended-properties" xmlns:vt="http://schemas.openxmlformats.org/officeDocument/2006/docPropsVTypes">
  <TotalTime>0</TotalTime>
  <Words>1108</Words>
  <Application>Microsoft Office PowerPoint</Application>
  <PresentationFormat>On-screen Show (16:9)</PresentationFormat>
  <Paragraphs>77</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EB Garamond</vt:lpstr>
      <vt:lpstr>EB Garamond Medium</vt:lpstr>
      <vt:lpstr>Source Sans Pro</vt:lpstr>
      <vt:lpstr>Arial</vt:lpstr>
      <vt:lpstr>Raleway</vt:lpstr>
      <vt:lpstr>Plum</vt:lpstr>
      <vt:lpstr>National Day for Truth and Reconciliation Orange Shirt Day</vt:lpstr>
      <vt:lpstr>PowerPoint Presentation</vt:lpstr>
      <vt:lpstr>PowerPoint Presentation</vt:lpstr>
      <vt:lpstr>What were these schools like?</vt:lpstr>
      <vt:lpstr>What were these schools like?</vt:lpstr>
      <vt:lpstr>Vocab</vt:lpstr>
      <vt:lpstr>Younger Students-Grandpa’s Drum, Molly of Denali </vt:lpstr>
      <vt:lpstr>Younger Students-Grandpa’s Drum, Molly of Denali </vt:lpstr>
      <vt:lpstr>Younger Students-Grandpa’s Drum, Molly of Denali </vt:lpstr>
      <vt:lpstr>Why Orange Shirts?</vt:lpstr>
      <vt:lpstr>Action What can I do ?</vt:lpstr>
      <vt:lpstr>Older Students-Grandpa’s Drum, Molly of Denali </vt:lpstr>
      <vt:lpstr>Older Students-Grandpa’s Drum, Molly of Denali </vt:lpstr>
      <vt:lpstr>Older Students-</vt:lpstr>
      <vt:lpstr>Older Students-Grandpa’s Drum, Molly of Denali </vt:lpstr>
      <vt:lpstr>Older Students-Grandpa’s Drum, Molly of Denali </vt:lpstr>
      <vt:lpstr>Action What can I do ?</vt:lpstr>
      <vt:lpstr>Other Possible Activities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Day for Truth and Reconciliation Orange Shirt Day</dc:title>
  <cp:lastModifiedBy>Ojibway Whitebird</cp:lastModifiedBy>
  <cp:revision>2</cp:revision>
  <dcterms:modified xsi:type="dcterms:W3CDTF">2022-09-26T14:26:03Z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0x01010081BE8035E6262E4D853BA23772EF0A13</vt:lpwstr>
  </property>
</Properties>
</file>